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EA524A7B-A6AB-4E61-BF01-0835E13EAA52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145475B-10BC-4404-9E64-CB55256C3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55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4A7B-A6AB-4E61-BF01-0835E13EAA52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475B-10BC-4404-9E64-CB55256C3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25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A524A7B-A6AB-4E61-BF01-0835E13EAA52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145475B-10BC-4404-9E64-CB55256C3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2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4A7B-A6AB-4E61-BF01-0835E13EAA52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475B-10BC-4404-9E64-CB55256C3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3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A524A7B-A6AB-4E61-BF01-0835E13EAA52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145475B-10BC-4404-9E64-CB55256C3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97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A524A7B-A6AB-4E61-BF01-0835E13EAA52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145475B-10BC-4404-9E64-CB55256C3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71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A524A7B-A6AB-4E61-BF01-0835E13EAA52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145475B-10BC-4404-9E64-CB55256C3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30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4A7B-A6AB-4E61-BF01-0835E13EAA52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475B-10BC-4404-9E64-CB55256C3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1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A524A7B-A6AB-4E61-BF01-0835E13EAA52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145475B-10BC-4404-9E64-CB55256C3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89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4A7B-A6AB-4E61-BF01-0835E13EAA52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475B-10BC-4404-9E64-CB55256C3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30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A524A7B-A6AB-4E61-BF01-0835E13EAA52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F145475B-10BC-4404-9E64-CB55256C3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57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24A7B-A6AB-4E61-BF01-0835E13EAA52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5475B-10BC-4404-9E64-CB55256C3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72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znam.cz/stitek/ukrajina-7081" TargetMode="External"/><Relationship Id="rId2" Type="http://schemas.openxmlformats.org/officeDocument/2006/relationships/hyperlink" Target="https://cc.cz/bojkot-ruska-prehledne-podivejte-se-na-ty-nejvetsi-firmy-ktere-tam-kvuli-invazi-omezily-ci-odstrihly-svuj-byzny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rozhlas.cz/zpravy-svet/moskva-rusko-ukrajina-vojaci-smrt-valka_2203251516_voj" TargetMode="External"/><Relationship Id="rId4" Type="http://schemas.openxmlformats.org/officeDocument/2006/relationships/hyperlink" Target="https://www.e15.cz/ukrajina-rusko-konflikt-proc-hrozi-valka-aktual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05ADE-029B-4B7A-B3FF-F34FFB2DED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Gemeinsam</a:t>
            </a:r>
            <a:r>
              <a:rPr lang="cs-CZ" dirty="0"/>
              <a:t> in Europa - </a:t>
            </a:r>
            <a:r>
              <a:rPr lang="cs-CZ" dirty="0" err="1"/>
              <a:t>Kriegswirtschaft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90E076-E7DD-41F9-8B45-5A4E019C2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Josef Trtík a Lukáš Volenec</a:t>
            </a:r>
          </a:p>
          <a:p>
            <a:r>
              <a:rPr lang="cs-CZ" dirty="0"/>
              <a:t>III.G</a:t>
            </a:r>
          </a:p>
        </p:txBody>
      </p:sp>
    </p:spTree>
    <p:extLst>
      <p:ext uri="{BB962C8B-B14F-4D97-AF65-F5344CB8AC3E}">
        <p14:creationId xmlns:p14="http://schemas.microsoft.com/office/powerpoint/2010/main" val="415783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213CF5-8C6F-43E5-B7DA-2EE896A18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Inhalt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7ECE2B-5A92-4931-8D0D-D667490D6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55" y="804689"/>
            <a:ext cx="6281873" cy="5248622"/>
          </a:xfrm>
        </p:spPr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b="0" i="0" u="none" strike="noStrike" dirty="0" err="1">
                <a:effectLst/>
              </a:rPr>
              <a:t>Bekanntschaft</a:t>
            </a:r>
            <a:r>
              <a:rPr lang="de-DE" b="0" i="0" u="none" strike="noStrike" dirty="0">
                <a:effectLst/>
              </a:rPr>
              <a:t> mit dem Thema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b="0" i="0" u="none" strike="noStrike" dirty="0">
                <a:effectLst/>
              </a:rPr>
              <a:t>Wie sich Krieg auf die Wirtschaft auswirkt</a:t>
            </a:r>
            <a:r>
              <a:rPr lang="cs-CZ" dirty="0"/>
              <a:t>?</a:t>
            </a:r>
            <a:endParaRPr lang="de-DE" b="0" i="0" u="none" strike="noStrike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de-DE" b="0" i="0" u="none" strike="noStrike" dirty="0">
                <a:effectLst/>
              </a:rPr>
              <a:t>a) Kraftstoffe</a:t>
            </a:r>
          </a:p>
          <a:p>
            <a:pPr marL="457200" rtl="0">
              <a:spcBef>
                <a:spcPts val="0"/>
              </a:spcBef>
              <a:spcAft>
                <a:spcPts val="1200"/>
              </a:spcAft>
            </a:pPr>
            <a:r>
              <a:rPr lang="de-DE" b="0" i="0" u="none" strike="noStrike" dirty="0">
                <a:effectLst/>
              </a:rPr>
              <a:t>b) </a:t>
            </a:r>
            <a:r>
              <a:rPr lang="de-DE" b="0" i="0" u="none" strike="noStrike" dirty="0" err="1">
                <a:effectLst/>
              </a:rPr>
              <a:t>Landwirdschaft</a:t>
            </a:r>
            <a:endParaRPr lang="de-DE" sz="4000" b="0" dirty="0">
              <a:effectLst/>
            </a:endParaRPr>
          </a:p>
          <a:p>
            <a:pPr marL="457200" rtl="0">
              <a:spcBef>
                <a:spcPts val="0"/>
              </a:spcBef>
              <a:spcAft>
                <a:spcPts val="1200"/>
              </a:spcAft>
            </a:pPr>
            <a:r>
              <a:rPr lang="de-DE" b="0" i="0" u="none" strike="noStrike" dirty="0">
                <a:effectLst/>
              </a:rPr>
              <a:t>c) Storm</a:t>
            </a:r>
            <a:endParaRPr lang="de-DE" sz="4000" b="0" dirty="0">
              <a:effectLst/>
            </a:endParaRPr>
          </a:p>
          <a:p>
            <a:pPr marL="457200" rtl="0">
              <a:spcBef>
                <a:spcPts val="0"/>
              </a:spcBef>
              <a:spcAft>
                <a:spcPts val="1200"/>
              </a:spcAft>
            </a:pPr>
            <a:r>
              <a:rPr lang="de-DE" b="0" i="0" u="none" strike="noStrike" dirty="0">
                <a:effectLst/>
              </a:rPr>
              <a:t>d) Wohnungen</a:t>
            </a:r>
            <a:endParaRPr lang="de-DE" sz="4000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de-DE" b="0" i="0" u="none" strike="noStrike" dirty="0">
                <a:effectLst/>
              </a:rPr>
              <a:t>Wie der Krieg und die Wirtschaft uns </a:t>
            </a:r>
            <a:r>
              <a:rPr lang="de-DE" b="0" i="0" u="none" strike="noStrike" dirty="0" err="1">
                <a:effectLst/>
              </a:rPr>
              <a:t>beeinflüssen</a:t>
            </a:r>
            <a:r>
              <a:rPr lang="cs-CZ" b="0" i="0" u="none" strike="noStrike" dirty="0">
                <a:effectLst/>
              </a:rPr>
              <a:t>?</a:t>
            </a:r>
            <a:endParaRPr lang="de-DE" b="0" i="0" u="none" strike="noStrike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de-DE" b="0" i="0" u="none" strike="noStrike" dirty="0">
                <a:effectLst/>
              </a:rPr>
              <a:t>Problem lösen</a:t>
            </a:r>
          </a:p>
          <a:p>
            <a:endParaRPr lang="cs-CZ" dirty="0"/>
          </a:p>
        </p:txBody>
      </p:sp>
      <p:pic>
        <p:nvPicPr>
          <p:cNvPr id="6146" name="Picture 2" descr="Is eastern Ukraine slipping back into a full-blown war? | Euronews">
            <a:extLst>
              <a:ext uri="{FF2B5EF4-FFF2-40B4-BE49-F238E27FC236}">
                <a16:creationId xmlns:a16="http://schemas.microsoft.com/office/drawing/2014/main" id="{E7321032-3633-4B00-8936-717A8A577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4" r="29765"/>
          <a:stretch/>
        </p:blipFill>
        <p:spPr bwMode="auto">
          <a:xfrm>
            <a:off x="9601152" y="372037"/>
            <a:ext cx="2464066" cy="320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istorie konfliktu Ruska a Ukrajiny přehledně: Hrozí válka? - CNN Prima NEWS">
            <a:extLst>
              <a:ext uri="{FF2B5EF4-FFF2-40B4-BE49-F238E27FC236}">
                <a16:creationId xmlns:a16="http://schemas.microsoft.com/office/drawing/2014/main" id="{2572FB0F-2A46-4188-9100-416A8CCEC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7" y="4469936"/>
            <a:ext cx="4103266" cy="205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usko přepadlo Ukrajinu. „Neklaďte odpor,“ varoval Ukrajince Putin - Seznam  Zprávy">
            <a:extLst>
              <a:ext uri="{FF2B5EF4-FFF2-40B4-BE49-F238E27FC236}">
                <a16:creationId xmlns:a16="http://schemas.microsoft.com/office/drawing/2014/main" id="{1752BEBE-EC4D-42E1-9649-1E3DB88E5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94" y="4615133"/>
            <a:ext cx="3984515" cy="214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7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3E17A-DCC2-4CE8-9F99-F4B6E06F2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u="none" strike="noStrike" dirty="0" err="1">
                <a:effectLst/>
              </a:rPr>
              <a:t>Bekanntschaft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dem </a:t>
            </a:r>
            <a:r>
              <a:rPr lang="cs-CZ" dirty="0" err="1"/>
              <a:t>Thema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34B61D-CF02-4A53-BA95-B2DB48B6E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de-DE" b="0" i="0" u="none" strike="noStrike" dirty="0">
                <a:effectLst/>
              </a:rPr>
              <a:t>Krieg in der Ukraine</a:t>
            </a:r>
            <a:endParaRPr lang="de-DE" sz="4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de-DE" b="0" i="0" u="none" strike="noStrike" dirty="0">
                <a:effectLst/>
              </a:rPr>
              <a:t>D</a:t>
            </a:r>
            <a:r>
              <a:rPr lang="cs-CZ" b="0" i="0" u="none" strike="noStrike" dirty="0" err="1">
                <a:effectLst/>
              </a:rPr>
              <a:t>ie</a:t>
            </a:r>
            <a:r>
              <a:rPr lang="de-DE" b="0" i="0" u="none" strike="noStrike" dirty="0">
                <a:effectLst/>
              </a:rPr>
              <a:t> europäische Wirtschaft </a:t>
            </a:r>
            <a:r>
              <a:rPr lang="de-DE" b="0" i="0" u="none" strike="noStrike" dirty="0" err="1">
                <a:effectLst/>
              </a:rPr>
              <a:t>abschwungen</a:t>
            </a:r>
            <a:endParaRPr lang="de-DE" sz="4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de-DE" b="0" i="0" u="none" strike="noStrike" dirty="0">
                <a:effectLst/>
              </a:rPr>
              <a:t>Inflation steigen</a:t>
            </a:r>
            <a:endParaRPr lang="de-DE" sz="4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de-DE" b="0" i="0" u="none" strike="noStrike" dirty="0">
                <a:effectLst/>
              </a:rPr>
              <a:t>Großen Einfluss auf die Schüler</a:t>
            </a:r>
            <a:endParaRPr lang="de-DE" sz="4000" b="0" dirty="0">
              <a:effectLst/>
            </a:endParaRPr>
          </a:p>
          <a:p>
            <a:pPr marL="0" indent="0">
              <a:buNone/>
            </a:pPr>
            <a:br>
              <a:rPr lang="de-DE" dirty="0"/>
            </a:br>
            <a:endParaRPr lang="cs-CZ" dirty="0"/>
          </a:p>
        </p:txBody>
      </p:sp>
      <p:pic>
        <p:nvPicPr>
          <p:cNvPr id="1026" name="Picture 2" descr="Ruská válka proti Ukrajině a ideologická dilemata západní levice – A2larm">
            <a:extLst>
              <a:ext uri="{FF2B5EF4-FFF2-40B4-BE49-F238E27FC236}">
                <a16:creationId xmlns:a16="http://schemas.microsoft.com/office/drawing/2014/main" id="{32DC67AC-0DC6-4D86-8E4A-561D8ACCD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80" y="4079403"/>
            <a:ext cx="4225506" cy="245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álka na Ukrajině začala: Akcie padají, koruna prudce oslabuje, ropa letí  nad 100 dolarů za barel - Peak.cz">
            <a:extLst>
              <a:ext uri="{FF2B5EF4-FFF2-40B4-BE49-F238E27FC236}">
                <a16:creationId xmlns:a16="http://schemas.microsoft.com/office/drawing/2014/main" id="{7A3AE99F-3001-43CC-8E49-74361C158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297" y="186997"/>
            <a:ext cx="3240387" cy="21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6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C76739-033B-4900-8A50-14F937435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0" i="0" u="none" strike="noStrike" dirty="0">
                <a:effectLst/>
              </a:rPr>
              <a:t>Wie sich Krieg auf die Wirtschaft auswirkt</a:t>
            </a:r>
            <a:r>
              <a:rPr lang="cs-CZ" b="0" i="0" u="none" strike="noStrike" dirty="0">
                <a:effectLst/>
              </a:rPr>
              <a:t>?</a:t>
            </a:r>
            <a:endParaRPr lang="cs-CZ" sz="8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B54056-ACA8-4D1F-9140-B117770A5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de-DE" b="0" i="0" u="none" strike="noStrike" dirty="0">
                <a:effectLst/>
              </a:rPr>
              <a:t>Der Wert des Rubels sinken</a:t>
            </a:r>
            <a:endParaRPr lang="de-DE" sz="4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de-DE" b="0" i="0" u="none" strike="noStrike" dirty="0">
                <a:effectLst/>
              </a:rPr>
              <a:t>Große Produktion von militärischer Ausrüstung</a:t>
            </a:r>
            <a:endParaRPr lang="de-DE" sz="4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de-DE" b="0" i="0" u="none" strike="noStrike" dirty="0">
                <a:effectLst/>
              </a:rPr>
              <a:t>Die Leute viel </a:t>
            </a:r>
            <a:r>
              <a:rPr lang="de-DE" b="0" i="0" u="none" strike="noStrike" dirty="0" err="1">
                <a:effectLst/>
              </a:rPr>
              <a:t>sparren</a:t>
            </a:r>
            <a:endParaRPr lang="de-DE" sz="4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de-DE" b="0" i="0" u="none" strike="noStrike" dirty="0">
                <a:effectLst/>
              </a:rPr>
              <a:t>Ukrainische Angestellte in den Krieg ziehen </a:t>
            </a:r>
            <a:endParaRPr lang="cs-CZ" b="0" i="0" u="none" strike="noStrike" dirty="0"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b="0" i="0" u="none" strike="noStrike" dirty="0">
                <a:effectLst/>
              </a:rPr>
              <a:t>Große Unternehmen Russland verlassen </a:t>
            </a:r>
            <a:endParaRPr lang="de-DE" sz="4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endParaRPr lang="de-DE" sz="4000" b="0" dirty="0">
              <a:effectLst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INFO.CZ | Jsme ještě neutrální? ptají se Rakušané. Válka na Ukrajině  otevřela řadu ožehavých otázek">
            <a:extLst>
              <a:ext uri="{FF2B5EF4-FFF2-40B4-BE49-F238E27FC236}">
                <a16:creationId xmlns:a16="http://schemas.microsoft.com/office/drawing/2014/main" id="{F81F4B39-C2AE-4853-839C-28D29E06A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953" y="94890"/>
            <a:ext cx="3432380" cy="193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sechna-loga-9ku16">
            <a:extLst>
              <a:ext uri="{FF2B5EF4-FFF2-40B4-BE49-F238E27FC236}">
                <a16:creationId xmlns:a16="http://schemas.microsoft.com/office/drawing/2014/main" id="{B6D7A3C4-566F-4A3D-9233-0A9AD43A6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2689" r="1608" b="62036"/>
          <a:stretch/>
        </p:blipFill>
        <p:spPr bwMode="auto">
          <a:xfrm>
            <a:off x="7950795" y="4028537"/>
            <a:ext cx="3824262" cy="25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1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8D4ADD-1816-433C-BA86-B67AB243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0" i="0" u="none" strike="noStrike" dirty="0">
                <a:effectLst/>
              </a:rPr>
              <a:t>Wie sich Krieg auf die Wirtschaft auswirkt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AA1D0B-8976-49D1-8E8F-1F3BB22DA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55" y="1777246"/>
            <a:ext cx="6281873" cy="5248622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de-DE" b="0" i="0" u="none" strike="noStrike" dirty="0">
                <a:effectLst/>
              </a:rPr>
              <a:t>a) </a:t>
            </a:r>
            <a:r>
              <a:rPr lang="cs-CZ" b="0" i="0" u="none" strike="noStrike" dirty="0" err="1">
                <a:effectLst/>
              </a:rPr>
              <a:t>Elektrizität</a:t>
            </a:r>
            <a:endParaRPr lang="de-DE" sz="3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de-DE" b="0" i="0" u="none" strike="noStrike" dirty="0">
                <a:effectLst/>
              </a:rPr>
              <a:t>starker Anstieg der </a:t>
            </a:r>
            <a:r>
              <a:rPr lang="cs-CZ" b="0" i="0" u="none" strike="noStrike" dirty="0" err="1">
                <a:effectLst/>
              </a:rPr>
              <a:t>Elektrizität</a:t>
            </a:r>
            <a:r>
              <a:rPr lang="de-DE" b="0" i="0" u="none" strike="noStrike" dirty="0">
                <a:effectLst/>
              </a:rPr>
              <a:t>preise</a:t>
            </a:r>
            <a:endParaRPr lang="de-DE" sz="3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de-DE" b="0" i="0" u="none" strike="noStrike" dirty="0">
                <a:effectLst/>
              </a:rPr>
              <a:t>b) Kraftstoffe</a:t>
            </a:r>
            <a:endParaRPr lang="de-DE" sz="3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de-DE" b="0" i="0" u="none" strike="noStrike" dirty="0">
                <a:effectLst/>
              </a:rPr>
              <a:t>starker Anstieg bei Benzin und Diesel</a:t>
            </a:r>
            <a:endParaRPr lang="de-DE" sz="3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de-DE" b="0" i="0" u="none" strike="noStrike" dirty="0">
                <a:effectLst/>
              </a:rPr>
              <a:t>b) </a:t>
            </a:r>
            <a:r>
              <a:rPr lang="de-DE" b="0" i="0" u="none" strike="noStrike" dirty="0" err="1">
                <a:effectLst/>
              </a:rPr>
              <a:t>Landwirdschaft</a:t>
            </a:r>
            <a:endParaRPr lang="de-DE" sz="3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de-DE" b="0" i="0" u="none" strike="noStrike" dirty="0">
                <a:effectLst/>
              </a:rPr>
              <a:t>weniger Nahrungsmittelproduktion</a:t>
            </a:r>
            <a:endParaRPr lang="de-DE" sz="3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de-DE" b="0" i="0" u="none" strike="noStrike" dirty="0">
                <a:effectLst/>
              </a:rPr>
              <a:t>d) Wohnungen</a:t>
            </a:r>
            <a:endParaRPr lang="de-DE" sz="3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de-DE" b="0" i="0" u="none" strike="noStrike" dirty="0">
                <a:effectLst/>
              </a:rPr>
              <a:t>Mangel an Wohnung und Haus, steigende Preise</a:t>
            </a:r>
            <a:endParaRPr lang="de-DE" sz="3200" b="0" dirty="0">
              <a:effectLst/>
            </a:endParaRPr>
          </a:p>
          <a:p>
            <a:pPr marL="0" indent="0">
              <a:buNone/>
            </a:pPr>
            <a:br>
              <a:rPr lang="de-DE" dirty="0"/>
            </a:br>
            <a:endParaRPr lang="cs-CZ" dirty="0"/>
          </a:p>
        </p:txBody>
      </p:sp>
      <p:pic>
        <p:nvPicPr>
          <p:cNvPr id="3074" name="Picture 2" descr="Ceny benzínu a nafty rostou neobvykle rychle (video) | Kurzy.cz">
            <a:extLst>
              <a:ext uri="{FF2B5EF4-FFF2-40B4-BE49-F238E27FC236}">
                <a16:creationId xmlns:a16="http://schemas.microsoft.com/office/drawing/2014/main" id="{4A30BC76-5F33-4229-BF4A-3C135EA33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855" y="531567"/>
            <a:ext cx="2827042" cy="21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a Ukrajině hrozí krvavá válka s rysy druhé světové, tvrdí bezpečnostní  expert - VOXPOT">
            <a:extLst>
              <a:ext uri="{FF2B5EF4-FFF2-40B4-BE49-F238E27FC236}">
                <a16:creationId xmlns:a16="http://schemas.microsoft.com/office/drawing/2014/main" id="{4210F1AD-FB1E-4B08-9EC4-E82A3179D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401557"/>
            <a:ext cx="3435110" cy="229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81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540211-EA3C-4DA3-8FED-E04C20077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Sicht</a:t>
            </a:r>
            <a:r>
              <a:rPr lang="cs-CZ" dirty="0"/>
              <a:t> der </a:t>
            </a:r>
            <a:r>
              <a:rPr lang="cs-CZ" dirty="0" err="1"/>
              <a:t>Schüler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Sache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021122-F2F0-46E5-B61F-F67566D78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de-DE" b="0" i="0" u="none" strike="noStrike" dirty="0">
                <a:effectLst/>
              </a:rPr>
              <a:t>Eine große Anzahl von Popup-Meldungen</a:t>
            </a:r>
            <a:endParaRPr lang="de-DE" sz="4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de-DE" b="0" i="0" u="none" strike="noStrike" dirty="0">
                <a:effectLst/>
              </a:rPr>
              <a:t>Ankunft der ukrainischen Schüler auf den Bänken</a:t>
            </a:r>
            <a:endParaRPr lang="de-DE" sz="4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de-DE" b="0" i="0" u="none" strike="noStrike" dirty="0">
                <a:effectLst/>
              </a:rPr>
              <a:t>teurer Schulweg sein</a:t>
            </a:r>
            <a:endParaRPr lang="de-DE" sz="4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de-DE" b="0" i="0" u="none" strike="noStrike" dirty="0">
                <a:effectLst/>
              </a:rPr>
              <a:t>Nichtverfügbarkeit von Unterkünften für Studenten</a:t>
            </a:r>
            <a:endParaRPr lang="de-DE" sz="4000" b="0" dirty="0">
              <a:effectLst/>
            </a:endParaRPr>
          </a:p>
          <a:p>
            <a:pPr marL="0" indent="0">
              <a:buNone/>
            </a:pPr>
            <a:br>
              <a:rPr lang="de-DE" dirty="0"/>
            </a:br>
            <a:endParaRPr lang="cs-CZ" dirty="0"/>
          </a:p>
        </p:txBody>
      </p:sp>
      <p:pic>
        <p:nvPicPr>
          <p:cNvPr id="4098" name="Picture 2" descr="Fact check: Phony images masquerading as CNN coverage go viral amid war in  Ukraine - CNNPolitics">
            <a:extLst>
              <a:ext uri="{FF2B5EF4-FFF2-40B4-BE49-F238E27FC236}">
                <a16:creationId xmlns:a16="http://schemas.microsoft.com/office/drawing/2014/main" id="{76514307-9EF9-4D3C-958C-6532B61A8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42" y="4390051"/>
            <a:ext cx="3990795" cy="224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ussia-Ukraine War Are Indian students held hostage in Ukraine Foreign  Ministry answer Russia-Ukraine War: Are Indian students held hostage in  Ukraine? Foreign Ministry's response to Russia's claim | irshi Videos">
            <a:extLst>
              <a:ext uri="{FF2B5EF4-FFF2-40B4-BE49-F238E27FC236}">
                <a16:creationId xmlns:a16="http://schemas.microsoft.com/office/drawing/2014/main" id="{D514BFD9-19F9-40F3-8344-5EEE194FC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048" y="4257794"/>
            <a:ext cx="4200612" cy="236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22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E909D9-9DDA-4636-BCD1-32CB8322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lösen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58B611-5808-4F0B-8F7C-2196C0E91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1509624"/>
            <a:ext cx="6281873" cy="4542184"/>
          </a:xfrm>
        </p:spPr>
        <p:txBody>
          <a:bodyPr/>
          <a:lstStyle/>
          <a:p>
            <a:r>
              <a:rPr lang="cs-CZ" dirty="0" err="1"/>
              <a:t>Finanzielle</a:t>
            </a:r>
            <a:r>
              <a:rPr lang="cs-CZ" dirty="0"/>
              <a:t> </a:t>
            </a:r>
            <a:r>
              <a:rPr lang="cs-CZ" dirty="0" err="1"/>
              <a:t>Unterstützung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Ukraine</a:t>
            </a:r>
            <a:r>
              <a:rPr lang="cs-CZ" dirty="0"/>
              <a:t> </a:t>
            </a:r>
            <a:r>
              <a:rPr lang="cs-CZ" dirty="0" err="1"/>
              <a:t>schicken</a:t>
            </a:r>
            <a:endParaRPr lang="cs-CZ" dirty="0"/>
          </a:p>
          <a:p>
            <a:r>
              <a:rPr lang="cs-CZ" dirty="0" err="1"/>
              <a:t>Nahrung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Wasser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Migranten</a:t>
            </a:r>
            <a:r>
              <a:rPr lang="cs-CZ" dirty="0"/>
              <a:t> </a:t>
            </a:r>
            <a:r>
              <a:rPr lang="cs-CZ" dirty="0" err="1"/>
              <a:t>schicken</a:t>
            </a:r>
            <a:endParaRPr lang="cs-CZ" dirty="0"/>
          </a:p>
          <a:p>
            <a:r>
              <a:rPr lang="cs-CZ" dirty="0" err="1"/>
              <a:t>Beim</a:t>
            </a:r>
            <a:r>
              <a:rPr lang="cs-CZ" dirty="0"/>
              <a:t> </a:t>
            </a:r>
            <a:r>
              <a:rPr lang="cs-CZ" dirty="0" err="1"/>
              <a:t>Tschechisch</a:t>
            </a:r>
            <a:r>
              <a:rPr lang="cs-CZ" dirty="0"/>
              <a:t> </a:t>
            </a:r>
            <a:r>
              <a:rPr lang="cs-CZ" dirty="0" err="1"/>
              <a:t>lernen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helfen</a:t>
            </a:r>
            <a:endParaRPr lang="cs-CZ" dirty="0"/>
          </a:p>
          <a:p>
            <a:r>
              <a:rPr lang="cs-CZ" dirty="0"/>
              <a:t>Proteste </a:t>
            </a:r>
            <a:r>
              <a:rPr lang="cs-CZ" dirty="0" err="1"/>
              <a:t>gehen</a:t>
            </a:r>
            <a:r>
              <a:rPr lang="cs-CZ" dirty="0"/>
              <a:t> </a:t>
            </a:r>
            <a:r>
              <a:rPr lang="cs-CZ" dirty="0" err="1"/>
              <a:t>Russland</a:t>
            </a:r>
            <a:r>
              <a:rPr lang="cs-CZ" dirty="0"/>
              <a:t> </a:t>
            </a:r>
            <a:r>
              <a:rPr lang="cs-CZ" dirty="0" err="1"/>
              <a:t>halten</a:t>
            </a:r>
            <a:endParaRPr lang="cs-CZ" dirty="0"/>
          </a:p>
          <a:p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freies</a:t>
            </a:r>
            <a:r>
              <a:rPr lang="cs-CZ" dirty="0"/>
              <a:t> </a:t>
            </a:r>
            <a:r>
              <a:rPr lang="cs-CZ" dirty="0" err="1"/>
              <a:t>Zimmer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Haus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Ukrainer</a:t>
            </a:r>
            <a:r>
              <a:rPr lang="cs-CZ" dirty="0"/>
              <a:t> </a:t>
            </a:r>
            <a:r>
              <a:rPr lang="cs-CZ" dirty="0" err="1"/>
              <a:t>mieten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170" name="Picture 2" descr="V centru Prahy se sešly tisíce lidí, protestovaly proti invazi na Ukrajinu  | ČeskéNoviny.cz">
            <a:extLst>
              <a:ext uri="{FF2B5EF4-FFF2-40B4-BE49-F238E27FC236}">
                <a16:creationId xmlns:a16="http://schemas.microsoft.com/office/drawing/2014/main" id="{FC7CC8BA-810D-4913-B90C-D73593B1A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94" y="4044148"/>
            <a:ext cx="3915129" cy="260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ala: Pomoc Ukrajině by měla být koordinovaná, aby byla co nejúčinnější |  ČeskéNoviny.cz">
            <a:extLst>
              <a:ext uri="{FF2B5EF4-FFF2-40B4-BE49-F238E27FC236}">
                <a16:creationId xmlns:a16="http://schemas.microsoft.com/office/drawing/2014/main" id="{01E2ED0D-0B24-477D-A6F1-B5EB35909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37" y="4044148"/>
            <a:ext cx="3915129" cy="260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76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F486C-5609-4587-88D3-16883C7FA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76" y="2332672"/>
            <a:ext cx="4080295" cy="2456442"/>
          </a:xfrm>
        </p:spPr>
        <p:txBody>
          <a:bodyPr>
            <a:normAutofit/>
          </a:bodyPr>
          <a:lstStyle/>
          <a:p>
            <a:r>
              <a:rPr lang="cs-CZ" dirty="0" err="1"/>
              <a:t>Danke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ihre</a:t>
            </a:r>
            <a:r>
              <a:rPr lang="cs-CZ" dirty="0"/>
              <a:t> </a:t>
            </a:r>
            <a:r>
              <a:rPr lang="cs-CZ" dirty="0" err="1"/>
              <a:t>Aufmerksamkeit</a:t>
            </a:r>
            <a:r>
              <a:rPr lang="cs-CZ" dirty="0"/>
              <a:t>!</a:t>
            </a:r>
          </a:p>
        </p:txBody>
      </p:sp>
      <p:pic>
        <p:nvPicPr>
          <p:cNvPr id="5122" name="Picture 2" descr="Ukraine, Czech Republic sign memorandum of cooperation between entrepreneurs">
            <a:extLst>
              <a:ext uri="{FF2B5EF4-FFF2-40B4-BE49-F238E27FC236}">
                <a16:creationId xmlns:a16="http://schemas.microsoft.com/office/drawing/2014/main" id="{1892BA3C-C7FB-4AA9-92A5-86FB02153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768" y="1360114"/>
            <a:ext cx="6000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315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A9D17-6DD6-4725-8F7A-BC8008320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Ressourcen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314565-3753-457B-83A5-CD220FD0C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https://cc.cz/bojkot-ruska-prehledne-podivejte-se-na-ty-nejvetsi-firmy-ktere-tam-kvuli-invazi-omezily-ci-odstrihly-svuj-byznys/</a:t>
            </a:r>
            <a:endParaRPr lang="cs-CZ" dirty="0"/>
          </a:p>
          <a:p>
            <a:r>
              <a:rPr lang="cs-CZ" dirty="0">
                <a:hlinkClick r:id="rId3"/>
              </a:rPr>
              <a:t>https://www.seznam.cz/stitek/ukrajina-7081</a:t>
            </a:r>
            <a:endParaRPr lang="cs-CZ" dirty="0"/>
          </a:p>
          <a:p>
            <a:r>
              <a:rPr lang="cs-CZ" dirty="0">
                <a:hlinkClick r:id="rId4"/>
              </a:rPr>
              <a:t>https://www.e15.cz/ukrajina-rusko-konflikt-proc-hrozi-valka-aktualne</a:t>
            </a:r>
            <a:endParaRPr lang="cs-CZ" dirty="0"/>
          </a:p>
          <a:p>
            <a:r>
              <a:rPr lang="cs-CZ" dirty="0">
                <a:hlinkClick r:id="rId5"/>
              </a:rPr>
              <a:t>https://www.irozhlas.cz/zpravy-svet/moskva-rusko-ukrajina-vojaci-smrt-valka_2203251516_voj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432859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745</TotalTime>
  <Words>250</Words>
  <Application>Microsoft Office PowerPoint</Application>
  <PresentationFormat>Širokoúhlá obrazovka</PresentationFormat>
  <Paragraphs>55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Calibri Light</vt:lpstr>
      <vt:lpstr>Rockwell</vt:lpstr>
      <vt:lpstr>Wingdings</vt:lpstr>
      <vt:lpstr>Atlas</vt:lpstr>
      <vt:lpstr>Gemeinsam in Europa - Kriegswirtschaft</vt:lpstr>
      <vt:lpstr>Inhalt</vt:lpstr>
      <vt:lpstr>Bekanntschaft mit dem Thema</vt:lpstr>
      <vt:lpstr>Wie sich Krieg auf die Wirtschaft auswirkt?</vt:lpstr>
      <vt:lpstr>Wie sich Krieg auf die Wirtschaft auswirkt</vt:lpstr>
      <vt:lpstr>Sicht der Schüler auf die Sache</vt:lpstr>
      <vt:lpstr>Problem lösen</vt:lpstr>
      <vt:lpstr>Danke für ihre Aufmerksamkeit!</vt:lpstr>
      <vt:lpstr>Ressourcen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Gemeinsam in Europa - Kriegswirtschaft</dc:title>
  <dc:creator>Lukáš Volenec</dc:creator>
  <cp:lastModifiedBy>Lukáš Volenec</cp:lastModifiedBy>
  <cp:revision>12</cp:revision>
  <dcterms:created xsi:type="dcterms:W3CDTF">2022-03-26T17:24:15Z</dcterms:created>
  <dcterms:modified xsi:type="dcterms:W3CDTF">2022-03-27T19:11:01Z</dcterms:modified>
</cp:coreProperties>
</file>